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79" r:id="rId4"/>
    <p:sldId id="280" r:id="rId5"/>
    <p:sldId id="295" r:id="rId6"/>
    <p:sldId id="281" r:id="rId7"/>
    <p:sldId id="282" r:id="rId8"/>
    <p:sldId id="283" r:id="rId9"/>
    <p:sldId id="284" r:id="rId10"/>
    <p:sldId id="287" r:id="rId11"/>
    <p:sldId id="289" r:id="rId12"/>
    <p:sldId id="288" r:id="rId13"/>
    <p:sldId id="290" r:id="rId14"/>
    <p:sldId id="296" r:id="rId15"/>
    <p:sldId id="293" r:id="rId16"/>
    <p:sldId id="294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Wingdings 3" pitchFamily="18" charset="2"/>
      <p:regular r:id="rId23"/>
    </p:embeddedFont>
    <p:embeddedFont>
      <p:font typeface="Verdana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99C72-A9C5-4A1F-AC4B-6500C9D40D14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7890E-E186-4D82-ACAF-DBC24A043B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7202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7890E-E186-4D82-ACAF-DBC24A043B6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036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A680-3780-4724-A79C-0B4E94EFBF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49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18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316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8858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1712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4903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901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1702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87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023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05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4649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C318-07C2-4F94-8805-3EE289D9381E}" type="datetimeFigureOut">
              <a:rPr lang="en-GB" smtClean="0"/>
              <a:pPr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26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Office_Word_97_-_2003_Document2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40869683/" TargetMode="External"/><Relationship Id="rId2" Type="http://schemas.openxmlformats.org/officeDocument/2006/relationships/hyperlink" Target="https://scratch.mit.edu/projects/140776476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ratch.mit.edu/projects/141243455/" TargetMode="External"/><Relationship Id="rId4" Type="http://schemas.openxmlformats.org/officeDocument/2006/relationships/hyperlink" Target="https://scratch.mit.edu/projects/141244527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41306772/" TargetMode="External"/><Relationship Id="rId2" Type="http://schemas.openxmlformats.org/officeDocument/2006/relationships/hyperlink" Target="https://scratch.mit.edu/projects/14130663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ratch.mit.edu/projects/141307042/" TargetMode="External"/><Relationship Id="rId5" Type="http://schemas.openxmlformats.org/officeDocument/2006/relationships/hyperlink" Target="https://scratch.mit.edu/projects/141306967/" TargetMode="External"/><Relationship Id="rId4" Type="http://schemas.openxmlformats.org/officeDocument/2006/relationships/hyperlink" Target="https://scratch.mit.edu/projects/14130686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40869683/" TargetMode="External"/><Relationship Id="rId2" Type="http://schemas.openxmlformats.org/officeDocument/2006/relationships/hyperlink" Target="https://scratch.mit.edu/projects/140776476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ratch.mit.edu/projects/141243455/" TargetMode="External"/><Relationship Id="rId4" Type="http://schemas.openxmlformats.org/officeDocument/2006/relationships/hyperlink" Target="https://scratch.mit.edu/projects/14124452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eorge_Bool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EDUC2323 Computer Programming as a Tool for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2544688"/>
          </a:xfrm>
        </p:spPr>
        <p:txBody>
          <a:bodyPr>
            <a:normAutofit/>
          </a:bodyPr>
          <a:lstStyle/>
          <a:p>
            <a:r>
              <a:rPr lang="en-GB" b="1" dirty="0" smtClean="0"/>
              <a:t>Strings </a:t>
            </a:r>
            <a:r>
              <a:rPr lang="en-GB" b="1" dirty="0" smtClean="0"/>
              <a:t>Lists and Boolean Operators</a:t>
            </a:r>
          </a:p>
        </p:txBody>
      </p:sp>
    </p:spTree>
    <p:extLst>
      <p:ext uri="{BB962C8B-B14F-4D97-AF65-F5344CB8AC3E}">
        <p14:creationId xmlns="" xmlns:p14="http://schemas.microsoft.com/office/powerpoint/2010/main" val="276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AND??????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Stand up if this condition applies to you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If you are a girl and you are </a:t>
            </a:r>
          </a:p>
          <a:p>
            <a:pPr>
              <a:buNone/>
            </a:pPr>
            <a:r>
              <a:rPr lang="en-US" dirty="0"/>
              <a:t>wearing blue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Why are you sitting??????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How many parts of the condition must be true</a:t>
            </a:r>
          </a:p>
          <a:p>
            <a:pPr>
              <a:buNone/>
            </a:pPr>
            <a:r>
              <a:rPr lang="en-US" dirty="0"/>
              <a:t>for you to stand up?????</a:t>
            </a:r>
          </a:p>
          <a:p>
            <a:endParaRPr lang="en-US" dirty="0"/>
          </a:p>
        </p:txBody>
      </p:sp>
      <p:pic>
        <p:nvPicPr>
          <p:cNvPr id="1026" name="Picture 2" descr="C:\Documents and Settings\Admin\Local Settings\Temporary Internet Files\Content.IE5\2M7JC3GD\MP9004465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14600"/>
            <a:ext cx="1812925" cy="234767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99792" y="6444044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rtccomputers.wikispaces.com/file/view/</a:t>
            </a:r>
            <a:r>
              <a:rPr lang="en-GB" sz="1400" b="1" i="1" dirty="0"/>
              <a:t>Boo</a:t>
            </a:r>
            <a:r>
              <a:rPr lang="en-GB" sz="1400" i="1" dirty="0"/>
              <a:t>lean%20logic%20and%20randomness.pptx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381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26093080"/>
              </p:ext>
            </p:extLst>
          </p:nvPr>
        </p:nvGraphicFramePr>
        <p:xfrm>
          <a:off x="1691680" y="3429000"/>
          <a:ext cx="6892673" cy="3024336"/>
        </p:xfrm>
        <a:graphic>
          <a:graphicData uri="http://schemas.openxmlformats.org/presentationml/2006/ole">
            <p:oleObj spid="_x0000_s1044" name="Document" r:id="rId3" imgW="2907792" imgH="1277112" progId="Word.Document.8">
              <p:embed/>
            </p:oleObj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5400600" cy="197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31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 are a boy or you are wearing blue stand up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Why are you standing if you </a:t>
            </a:r>
          </a:p>
          <a:p>
            <a:pPr>
              <a:buNone/>
            </a:pPr>
            <a:r>
              <a:rPr lang="en-US" dirty="0"/>
              <a:t>are not wearing blue?????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How many parts of the condition </a:t>
            </a:r>
          </a:p>
          <a:p>
            <a:pPr>
              <a:buNone/>
            </a:pPr>
            <a:r>
              <a:rPr lang="en-US" dirty="0"/>
              <a:t>must be true for you to stand up?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If both parts are true is it ok to stand up???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187356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699792" y="6444044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rtccomputers.wikispaces.com/file/view/</a:t>
            </a:r>
            <a:r>
              <a:rPr lang="en-GB" sz="1400" b="1" i="1" dirty="0"/>
              <a:t>Boo</a:t>
            </a:r>
            <a:r>
              <a:rPr lang="en-GB" sz="1400" i="1" dirty="0"/>
              <a:t>lean%20logic%20and%20randomness.pptx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39644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.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933056"/>
            <a:ext cx="4464496" cy="25794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9647" y="692696"/>
            <a:ext cx="6892673" cy="3024336"/>
            <a:chOff x="477591" y="692696"/>
            <a:chExt cx="6892673" cy="3024336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734284010"/>
                </p:ext>
              </p:extLst>
            </p:nvPr>
          </p:nvGraphicFramePr>
          <p:xfrm>
            <a:off x="477591" y="692696"/>
            <a:ext cx="6892673" cy="3024336"/>
          </p:xfrm>
          <a:graphic>
            <a:graphicData uri="http://schemas.openxmlformats.org/presentationml/2006/ole">
              <p:oleObj spid="_x0000_s2068" name="Document" r:id="rId4" imgW="2907792" imgH="1277112" progId="Word.Document.8">
                <p:embed/>
              </p:oleObj>
            </a:graphicData>
          </a:graphic>
        </p:graphicFrame>
        <p:pic>
          <p:nvPicPr>
            <p:cNvPr id="6" name="Picture 8" descr="http://wiki.scratch.mit.edu/w/images/2.0_%28%29_or_%28%2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0192" t="25912" r="39606" b="16300"/>
            <a:stretch/>
          </p:blipFill>
          <p:spPr bwMode="auto">
            <a:xfrm>
              <a:off x="3968318" y="1763938"/>
              <a:ext cx="432048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6050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Let’s Look at the Demo Projects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Intro to lists:</a:t>
            </a:r>
          </a:p>
          <a:p>
            <a:pPr lvl="1"/>
            <a:r>
              <a:rPr lang="en-GB" dirty="0">
                <a:hlinkClick r:id="rId2"/>
              </a:rPr>
              <a:t>https://scratch.mit.edu/projects/140776476/</a:t>
            </a:r>
            <a:endParaRPr lang="en-GB" dirty="0"/>
          </a:p>
          <a:p>
            <a:pPr lvl="2"/>
            <a:r>
              <a:rPr lang="en-GB" dirty="0"/>
              <a:t>Accessing a list with an  index variable</a:t>
            </a:r>
          </a:p>
          <a:p>
            <a:pPr lvl="2"/>
            <a:r>
              <a:rPr lang="en-GB" dirty="0"/>
              <a:t>Using ‘item of’ block</a:t>
            </a:r>
          </a:p>
          <a:p>
            <a:pPr lvl="1"/>
            <a:r>
              <a:rPr lang="en-GB" dirty="0">
                <a:hlinkClick r:id="rId3"/>
              </a:rPr>
              <a:t>https://scratch.mit.edu/projects/140869683/</a:t>
            </a:r>
            <a:endParaRPr lang="en-GB" dirty="0"/>
          </a:p>
          <a:p>
            <a:pPr lvl="2"/>
            <a:r>
              <a:rPr lang="en-GB" dirty="0"/>
              <a:t>Using two lists with a common index – Q&amp;A style</a:t>
            </a:r>
          </a:p>
          <a:p>
            <a:pPr lvl="1"/>
            <a:r>
              <a:rPr lang="en-GB" dirty="0">
                <a:hlinkClick r:id="rId4"/>
              </a:rPr>
              <a:t>https://scratch.mit.edu/projects/141244527/</a:t>
            </a:r>
            <a:endParaRPr lang="en-GB" dirty="0"/>
          </a:p>
          <a:p>
            <a:pPr lvl="2"/>
            <a:r>
              <a:rPr lang="en-GB" dirty="0"/>
              <a:t>Using two lists with common index</a:t>
            </a:r>
          </a:p>
          <a:p>
            <a:pPr lvl="2"/>
            <a:r>
              <a:rPr lang="en-GB" dirty="0"/>
              <a:t>Using OR to accept more than one answer</a:t>
            </a:r>
          </a:p>
          <a:p>
            <a:pPr lvl="2"/>
            <a:r>
              <a:rPr lang="en-GB" dirty="0"/>
              <a:t>Using broadcast messages to control sprite show/hide</a:t>
            </a:r>
          </a:p>
          <a:p>
            <a:pPr lvl="1"/>
            <a:r>
              <a:rPr lang="en-GB" dirty="0">
                <a:hlinkClick r:id="rId5"/>
              </a:rPr>
              <a:t>https://scratch.mit.edu/projects/141243455/</a:t>
            </a:r>
            <a:endParaRPr lang="en-GB" dirty="0"/>
          </a:p>
          <a:p>
            <a:pPr lvl="2"/>
            <a:r>
              <a:rPr lang="en-GB" dirty="0"/>
              <a:t>Using ‘length of’ block</a:t>
            </a:r>
          </a:p>
          <a:p>
            <a:pPr lvl="2"/>
            <a:r>
              <a:rPr lang="en-GB" dirty="0"/>
              <a:t>Using NOT and ‘list contains’ block as a simple search</a:t>
            </a:r>
          </a:p>
          <a:p>
            <a:pPr lvl="2"/>
            <a:r>
              <a:rPr lang="en-GB" dirty="0"/>
              <a:t>Using Join to make text more interesting</a:t>
            </a:r>
          </a:p>
          <a:p>
            <a:pPr lvl="2"/>
            <a:r>
              <a:rPr lang="en-GB" dirty="0"/>
              <a:t>Using ‘add to’ block to extend a list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499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Lists task: Fortune Teller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404664"/>
            <a:ext cx="8363272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First there should be a </a:t>
            </a:r>
            <a:r>
              <a:rPr lang="en-GB" sz="2200" b="1" dirty="0"/>
              <a:t>list </a:t>
            </a:r>
            <a:r>
              <a:rPr lang="en-GB" sz="2200" dirty="0"/>
              <a:t>to store </a:t>
            </a:r>
            <a:r>
              <a:rPr lang="en-GB" sz="2200" dirty="0" smtClean="0"/>
              <a:t>the </a:t>
            </a:r>
            <a:r>
              <a:rPr lang="en-GB" sz="2200" dirty="0"/>
              <a:t>“answers” that the user will input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Your program will ask the user to </a:t>
            </a:r>
            <a:r>
              <a:rPr lang="en-GB" sz="2200" b="1" dirty="0"/>
              <a:t>how many </a:t>
            </a:r>
            <a:r>
              <a:rPr lang="en-GB" sz="2200" dirty="0"/>
              <a:t>“answers” they want to make for the </a:t>
            </a:r>
            <a:r>
              <a:rPr lang="en-GB" sz="2200" dirty="0" smtClean="0"/>
              <a:t>fortune teller </a:t>
            </a:r>
            <a:r>
              <a:rPr lang="en-GB" sz="2200" dirty="0"/>
              <a:t>– store that number value into a variable.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Use a </a:t>
            </a:r>
            <a:r>
              <a:rPr lang="en-GB" sz="2200" b="1" dirty="0"/>
              <a:t>repeat loop </a:t>
            </a:r>
            <a:r>
              <a:rPr lang="en-GB" sz="2200" dirty="0"/>
              <a:t>for that number of times, to </a:t>
            </a:r>
            <a:r>
              <a:rPr lang="en-GB" sz="2200" b="1" dirty="0"/>
              <a:t>ask the user to input </a:t>
            </a:r>
            <a:r>
              <a:rPr lang="en-GB" sz="2200" dirty="0"/>
              <a:t>the possible “answers” for the </a:t>
            </a:r>
            <a:r>
              <a:rPr lang="en-GB" sz="2200" dirty="0" smtClean="0"/>
              <a:t>fortune teller</a:t>
            </a:r>
            <a:r>
              <a:rPr lang="en-GB" sz="2200" dirty="0"/>
              <a:t>. As they specify them, </a:t>
            </a:r>
            <a:r>
              <a:rPr lang="en-GB" sz="2200" b="1" dirty="0"/>
              <a:t>add each to your list of “answers”. </a:t>
            </a:r>
            <a:r>
              <a:rPr lang="en-GB" sz="2200" dirty="0"/>
              <a:t>When the loop is done, you will have </a:t>
            </a:r>
            <a:r>
              <a:rPr lang="en-GB" sz="2200" dirty="0" smtClean="0"/>
              <a:t>a </a:t>
            </a:r>
            <a:r>
              <a:rPr lang="en-GB" sz="2200" dirty="0"/>
              <a:t>list of possible answers.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Now make another loop that will </a:t>
            </a:r>
            <a:r>
              <a:rPr lang="en-GB" sz="2200" b="1" dirty="0"/>
              <a:t>repeatedly ask the user for their questions </a:t>
            </a:r>
            <a:r>
              <a:rPr lang="en-GB" sz="2200" dirty="0"/>
              <a:t>to be answered.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After each question is entered, </a:t>
            </a:r>
            <a:r>
              <a:rPr lang="en-GB" sz="2200" b="1" dirty="0"/>
              <a:t>randomly pick an “answer” from the list </a:t>
            </a:r>
            <a:r>
              <a:rPr lang="en-GB" sz="2200" dirty="0"/>
              <a:t>and then </a:t>
            </a:r>
            <a:r>
              <a:rPr lang="en-GB" sz="2200" b="1" dirty="0"/>
              <a:t>say “The answer to your question:” repeat the question “is: “ the answer you picked</a:t>
            </a:r>
            <a:r>
              <a:rPr lang="en-GB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This will continue as long as your repeat loop goes, depending on how you control it.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When it is over, </a:t>
            </a:r>
            <a:r>
              <a:rPr lang="en-GB" sz="2200" b="1" dirty="0"/>
              <a:t>thank the user for using your </a:t>
            </a:r>
            <a:r>
              <a:rPr lang="en-GB" sz="2200" b="1" dirty="0" smtClean="0"/>
              <a:t>fortune teller</a:t>
            </a:r>
            <a:endParaRPr lang="en-GB" sz="2200" dirty="0"/>
          </a:p>
        </p:txBody>
      </p:sp>
      <p:sp>
        <p:nvSpPr>
          <p:cNvPr id="4" name="Rectangle 3"/>
          <p:cNvSpPr/>
          <p:nvPr/>
        </p:nvSpPr>
        <p:spPr>
          <a:xfrm>
            <a:off x="-216040" y="6608385"/>
            <a:ext cx="9252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Adapted from Garfield (2013): http://www.garfieldcs.com/wordpress/wordpress/wp-content/uploads/2013/04/List-Fortuneteller.pdf</a:t>
            </a:r>
          </a:p>
        </p:txBody>
      </p:sp>
    </p:spTree>
    <p:extLst>
      <p:ext uri="{BB962C8B-B14F-4D97-AF65-F5344CB8AC3E}">
        <p14:creationId xmlns="" xmlns:p14="http://schemas.microsoft.com/office/powerpoint/2010/main" val="28535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Examples of past, successful practical projects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https://scratch.mit.edu/projects/141306636/</a:t>
            </a:r>
            <a:endParaRPr lang="en-GB" dirty="0"/>
          </a:p>
          <a:p>
            <a:r>
              <a:rPr lang="en-GB" dirty="0">
                <a:hlinkClick r:id="rId3"/>
              </a:rPr>
              <a:t>https://scratch.mit.edu/projects/141306772/</a:t>
            </a:r>
            <a:endParaRPr lang="en-GB" dirty="0"/>
          </a:p>
          <a:p>
            <a:r>
              <a:rPr lang="en-GB" dirty="0">
                <a:hlinkClick r:id="rId4"/>
              </a:rPr>
              <a:t>https://scratch.mit.edu/projects/141306861/</a:t>
            </a:r>
            <a:endParaRPr lang="en-GB" dirty="0"/>
          </a:p>
          <a:p>
            <a:r>
              <a:rPr lang="en-GB" dirty="0">
                <a:hlinkClick r:id="rId5"/>
              </a:rPr>
              <a:t>https://scratch.mit.edu/projects/141306967/</a:t>
            </a:r>
            <a:endParaRPr lang="en-GB" dirty="0"/>
          </a:p>
          <a:p>
            <a:r>
              <a:rPr lang="en-GB" dirty="0">
                <a:hlinkClick r:id="rId6"/>
              </a:rPr>
              <a:t>https://scratch.mit.edu/projects/141307042/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893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719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Scratch </a:t>
            </a:r>
            <a:r>
              <a:rPr lang="en-GB" dirty="0"/>
              <a:t>blocks, concepts and techniques:</a:t>
            </a:r>
          </a:p>
          <a:p>
            <a:pPr lvl="1"/>
            <a:r>
              <a:rPr lang="en-GB" dirty="0" smtClean="0"/>
              <a:t>Manipulating text using ‘join’</a:t>
            </a:r>
          </a:p>
          <a:p>
            <a:pPr lvl="1"/>
            <a:r>
              <a:rPr lang="en-GB" dirty="0" smtClean="0"/>
              <a:t>Lists</a:t>
            </a:r>
            <a:endParaRPr lang="en-GB" dirty="0"/>
          </a:p>
          <a:p>
            <a:pPr lvl="1"/>
            <a:r>
              <a:rPr lang="en-GB" dirty="0" smtClean="0"/>
              <a:t>Boolean </a:t>
            </a:r>
            <a:r>
              <a:rPr lang="en-GB" dirty="0"/>
              <a:t>logic: and, or, </a:t>
            </a:r>
            <a:r>
              <a:rPr lang="en-GB" dirty="0" smtClean="0"/>
              <a:t>not</a:t>
            </a:r>
          </a:p>
          <a:p>
            <a:r>
              <a:rPr lang="en-GB" dirty="0" smtClean="0"/>
              <a:t>Tasks</a:t>
            </a:r>
          </a:p>
          <a:p>
            <a:pPr lvl="1"/>
            <a:r>
              <a:rPr lang="en-GB" dirty="0" smtClean="0"/>
              <a:t>Reviewing previous successful practical projects</a:t>
            </a:r>
          </a:p>
          <a:p>
            <a:pPr lvl="1"/>
            <a:r>
              <a:rPr lang="en-GB" dirty="0" smtClean="0"/>
              <a:t>Fortune telling programming task using lists and join</a:t>
            </a:r>
          </a:p>
          <a:p>
            <a:pPr lvl="1"/>
            <a:r>
              <a:rPr lang="en-GB" dirty="0" smtClean="0"/>
              <a:t>Reviewing blocks, concepts and techniques from today’s workshop (using handout)</a:t>
            </a:r>
          </a:p>
          <a:p>
            <a:pPr lvl="1"/>
            <a:r>
              <a:rPr lang="en-GB" dirty="0" smtClean="0"/>
              <a:t>Work on individual projects with support </a:t>
            </a:r>
          </a:p>
        </p:txBody>
      </p:sp>
    </p:spTree>
    <p:extLst>
      <p:ext uri="{BB962C8B-B14F-4D97-AF65-F5344CB8AC3E}">
        <p14:creationId xmlns="" xmlns:p14="http://schemas.microsoft.com/office/powerpoint/2010/main" val="19057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Scratch Demo </a:t>
            </a:r>
            <a:r>
              <a:rPr lang="en-GB" sz="2800" dirty="0" smtClean="0"/>
              <a:t>Projects (20 </a:t>
            </a:r>
            <a:r>
              <a:rPr lang="en-GB" sz="2800" dirty="0" err="1" smtClean="0"/>
              <a:t>mins</a:t>
            </a:r>
            <a:r>
              <a:rPr lang="en-GB" sz="2800" dirty="0" smtClean="0"/>
              <a:t> </a:t>
            </a:r>
            <a:r>
              <a:rPr lang="en-GB" sz="2800" dirty="0" err="1" smtClean="0"/>
              <a:t>ish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Intro to lists:</a:t>
            </a:r>
          </a:p>
          <a:p>
            <a:pPr lvl="1"/>
            <a:r>
              <a:rPr lang="en-GB" dirty="0">
                <a:hlinkClick r:id="rId2"/>
              </a:rPr>
              <a:t>https://scratch.mit.edu/projects/140776476/</a:t>
            </a:r>
            <a:endParaRPr lang="en-GB" dirty="0"/>
          </a:p>
          <a:p>
            <a:pPr lvl="2"/>
            <a:r>
              <a:rPr lang="en-GB" dirty="0"/>
              <a:t>Accessing a list with an  index variable</a:t>
            </a:r>
          </a:p>
          <a:p>
            <a:pPr lvl="2"/>
            <a:r>
              <a:rPr lang="en-GB" dirty="0"/>
              <a:t>Using ‘item of’ block</a:t>
            </a:r>
          </a:p>
          <a:p>
            <a:pPr lvl="1"/>
            <a:r>
              <a:rPr lang="en-GB" dirty="0">
                <a:hlinkClick r:id="rId3"/>
              </a:rPr>
              <a:t>https://scratch.mit.edu/projects/140869683/</a:t>
            </a:r>
            <a:endParaRPr lang="en-GB" dirty="0"/>
          </a:p>
          <a:p>
            <a:pPr lvl="2"/>
            <a:r>
              <a:rPr lang="en-GB" dirty="0"/>
              <a:t>Using two lists with a common index – Q&amp;A style</a:t>
            </a:r>
          </a:p>
          <a:p>
            <a:pPr lvl="1"/>
            <a:r>
              <a:rPr lang="en-GB" dirty="0">
                <a:hlinkClick r:id="rId4"/>
              </a:rPr>
              <a:t>https://scratch.mit.edu/projects/141244527/</a:t>
            </a:r>
            <a:endParaRPr lang="en-GB" dirty="0"/>
          </a:p>
          <a:p>
            <a:pPr lvl="2"/>
            <a:r>
              <a:rPr lang="en-GB" dirty="0"/>
              <a:t>Using two lists with common index</a:t>
            </a:r>
          </a:p>
          <a:p>
            <a:pPr lvl="2"/>
            <a:r>
              <a:rPr lang="en-GB" dirty="0"/>
              <a:t>Using OR to accept more than one answer</a:t>
            </a:r>
          </a:p>
          <a:p>
            <a:pPr lvl="2"/>
            <a:r>
              <a:rPr lang="en-GB" dirty="0"/>
              <a:t>Using broadcast messages to control sprite show/hide</a:t>
            </a:r>
          </a:p>
          <a:p>
            <a:pPr lvl="1"/>
            <a:r>
              <a:rPr lang="en-GB" dirty="0">
                <a:hlinkClick r:id="rId5"/>
              </a:rPr>
              <a:t>https://scratch.mit.edu/projects/141243455/</a:t>
            </a:r>
            <a:endParaRPr lang="en-GB" dirty="0"/>
          </a:p>
          <a:p>
            <a:pPr lvl="2"/>
            <a:r>
              <a:rPr lang="en-GB" dirty="0"/>
              <a:t>Using ‘length of’ block</a:t>
            </a:r>
          </a:p>
          <a:p>
            <a:pPr lvl="2"/>
            <a:r>
              <a:rPr lang="en-GB" dirty="0"/>
              <a:t>Using NOT and ‘list contains’ block as a simple search</a:t>
            </a:r>
          </a:p>
          <a:p>
            <a:pPr lvl="2"/>
            <a:r>
              <a:rPr lang="en-GB" dirty="0"/>
              <a:t>Using Join to make text more interesting</a:t>
            </a:r>
          </a:p>
          <a:p>
            <a:pPr lvl="2"/>
            <a:r>
              <a:rPr lang="en-GB" dirty="0"/>
              <a:t>Using ‘add to’ block to extend a list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499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692696"/>
            <a:ext cx="8676278" cy="42796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So far, our projects in class have only stored numbers in variables. But they can also store ‘strings’.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Strings are made of letters, words, or other characters (e.g., </a:t>
            </a:r>
            <a:r>
              <a:rPr lang="en-US" sz="2400" i="1" dirty="0"/>
              <a:t>banana</a:t>
            </a:r>
            <a:r>
              <a:rPr lang="en-US" sz="2400" dirty="0"/>
              <a:t>; </a:t>
            </a:r>
            <a:r>
              <a:rPr lang="en-US" sz="2400" i="1" dirty="0"/>
              <a:t>January 2009</a:t>
            </a:r>
            <a:r>
              <a:rPr lang="en-US" sz="2400" dirty="0"/>
              <a:t>; </a:t>
            </a:r>
            <a:r>
              <a:rPr lang="en-US" sz="2400" i="1" dirty="0"/>
              <a:t>You lose!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/>
              <a:t>Strings can be stored in variables just like numbers </a:t>
            </a:r>
          </a:p>
          <a:p>
            <a:endParaRPr lang="en-US" sz="2400" dirty="0"/>
          </a:p>
          <a:p>
            <a:r>
              <a:rPr lang="en-US" sz="2400" dirty="0"/>
              <a:t>(If you try to use a string variable in a </a:t>
            </a:r>
            <a:r>
              <a:rPr lang="en-US" sz="2400" dirty="0" err="1"/>
              <a:t>maths</a:t>
            </a:r>
            <a:r>
              <a:rPr lang="en-US" sz="2400" dirty="0"/>
              <a:t> calculation, Scratch will regard it as a ‘0’)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You can join together strings using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2243138" cy="40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27259"/>
            <a:ext cx="151743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17718"/>
            <a:ext cx="7886700" cy="40297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From numerical variables to strings, to lists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72" y="5085184"/>
            <a:ext cx="5340806" cy="1598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0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LoFi</a:t>
            </a:r>
            <a:r>
              <a:rPr lang="en-GB" dirty="0" smtClean="0"/>
              <a:t> list example</a:t>
            </a:r>
          </a:p>
          <a:p>
            <a:pPr lvl="1"/>
            <a:r>
              <a:rPr lang="en-GB" dirty="0" smtClean="0"/>
              <a:t>5 of you given a number</a:t>
            </a:r>
          </a:p>
          <a:p>
            <a:pPr lvl="1"/>
            <a:r>
              <a:rPr lang="en-GB" dirty="0" smtClean="0"/>
              <a:t>When I say your number say your name</a:t>
            </a:r>
          </a:p>
          <a:p>
            <a:pPr lvl="1"/>
            <a:r>
              <a:rPr lang="en-GB" dirty="0" smtClean="0"/>
              <a:t>Let’s change some values in the list</a:t>
            </a:r>
          </a:p>
          <a:p>
            <a:pPr lvl="1"/>
            <a:r>
              <a:rPr lang="en-GB" dirty="0" smtClean="0"/>
              <a:t>Let’s add some entries to the list</a:t>
            </a:r>
          </a:p>
          <a:p>
            <a:pPr lvl="1"/>
            <a:r>
              <a:rPr lang="en-GB" dirty="0" smtClean="0"/>
              <a:t>Let’s remove something from the list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Let’s look at this in scratch now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287"/>
            <a:ext cx="7886700" cy="503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/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4362"/>
            <a:ext cx="7886700" cy="4351338"/>
          </a:xfrm>
        </p:spPr>
        <p:txBody>
          <a:bodyPr>
            <a:noAutofit/>
          </a:bodyPr>
          <a:lstStyle/>
          <a:p>
            <a:r>
              <a:rPr lang="en-US" sz="2300" dirty="0"/>
              <a:t>Lists are called ‘arrays’ in lots of programming languages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Lists are a type of variable which can hold more than one ‘value’ (e.g. number or string) – useful to hold related bits of information that we need to access within a project</a:t>
            </a:r>
          </a:p>
          <a:p>
            <a:endParaRPr lang="en-US" sz="2300" dirty="0"/>
          </a:p>
          <a:p>
            <a:r>
              <a:rPr lang="en-US" sz="2300" dirty="0"/>
              <a:t>Each value in the list is ‘indexed’ by a number. Most programming languages start list indexes at 0 but Scratch starts at 1, to match the way humans count.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Lists are very flexible – we can add new values, delete or change existing values. 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… using an ‘index variable’ we can access the different values in the list as we need them. To create a list, go to the </a:t>
            </a:r>
            <a:r>
              <a:rPr lang="en-US" sz="2300" b="1" dirty="0"/>
              <a:t>Variables </a:t>
            </a:r>
            <a:r>
              <a:rPr lang="en-US" sz="2300" dirty="0"/>
              <a:t>blocks category and click: </a:t>
            </a:r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6429697"/>
            <a:ext cx="1365183" cy="3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26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" y="404664"/>
            <a:ext cx="8759190" cy="6723016"/>
          </a:xfrm>
        </p:spPr>
        <p:txBody>
          <a:bodyPr>
            <a:normAutofit/>
          </a:bodyPr>
          <a:lstStyle/>
          <a:p>
            <a:r>
              <a:rPr lang="en-US" sz="2300" dirty="0"/>
              <a:t>Lists are created ‘empty’ (i.e. containing no values)</a:t>
            </a:r>
          </a:p>
          <a:p>
            <a:r>
              <a:rPr lang="en-US" sz="2300" dirty="0"/>
              <a:t>When we create a list, a ‘list monitor’ appears on the stage.</a:t>
            </a:r>
          </a:p>
          <a:p>
            <a:pPr lvl="1"/>
            <a:r>
              <a:rPr lang="en-US" sz="2300" dirty="0"/>
              <a:t>You can see what’s in your list and also…</a:t>
            </a:r>
          </a:p>
          <a:p>
            <a:pPr lvl="1"/>
            <a:r>
              <a:rPr lang="en-US" sz="2300" dirty="0"/>
              <a:t>Type in values, and even…</a:t>
            </a:r>
          </a:p>
          <a:p>
            <a:pPr lvl="1"/>
            <a:r>
              <a:rPr lang="en-US" sz="2300" dirty="0"/>
              <a:t>Import them from files (if you have lots)</a:t>
            </a:r>
          </a:p>
          <a:p>
            <a:r>
              <a:rPr lang="en-US" sz="2300" dirty="0"/>
              <a:t>Each time you add a value to a list,</a:t>
            </a:r>
            <a:br>
              <a:rPr lang="en-US" sz="2300" dirty="0"/>
            </a:br>
            <a:r>
              <a:rPr lang="en-US" sz="2300" dirty="0"/>
              <a:t>it’s length will increase by 1.</a:t>
            </a:r>
          </a:p>
          <a:p>
            <a:r>
              <a:rPr lang="en-US" sz="2300" dirty="0"/>
              <a:t>The ‘add thing to </a:t>
            </a:r>
            <a:r>
              <a:rPr lang="en-US" sz="2300" dirty="0" err="1"/>
              <a:t>mylist</a:t>
            </a:r>
            <a:r>
              <a:rPr lang="en-US" sz="2300" dirty="0"/>
              <a:t>’ block adds a new value at the end of the list.                                    But…</a:t>
            </a:r>
          </a:p>
          <a:p>
            <a:r>
              <a:rPr lang="en-US" sz="2300" dirty="0"/>
              <a:t>Using the following blocks you can also change or delete values anywhere else in the list</a:t>
            </a:r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dirty="0"/>
              <a:t>To access or change particular values in the list you need to know the ‘index’ of the value you want to change: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69" y="1322416"/>
            <a:ext cx="2127420" cy="174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0" y="3766172"/>
            <a:ext cx="1832507" cy="35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64" r="65800" b="90690"/>
          <a:stretch/>
        </p:blipFill>
        <p:spPr bwMode="auto">
          <a:xfrm>
            <a:off x="738050" y="5011059"/>
            <a:ext cx="2459183" cy="5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itemAtIndex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6179332"/>
            <a:ext cx="2527248" cy="292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153" y="5024751"/>
            <a:ext cx="3728926" cy="578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65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704"/>
            <a:ext cx="7886700" cy="53562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Other useful list-related blocks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098" y="733834"/>
            <a:ext cx="3050570" cy="50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071" y="1463591"/>
            <a:ext cx="3793456" cy="121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4497" y="1676972"/>
            <a:ext cx="2212848" cy="790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648902"/>
            <a:ext cx="1833504" cy="6954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4716" y="3377568"/>
            <a:ext cx="8693623" cy="74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/>
              <a:t>A </a:t>
            </a:r>
            <a:r>
              <a:rPr lang="en-GB" sz="2200" b="1" dirty="0" smtClean="0"/>
              <a:t>useful </a:t>
            </a:r>
            <a:r>
              <a:rPr lang="en-GB" sz="2200" b="1" dirty="0"/>
              <a:t>technique for quizzes and question/answer style games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518269" y="4336644"/>
            <a:ext cx="1473523" cy="1600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/>
          <a:srcRect l="21746" r="2897"/>
          <a:stretch/>
        </p:blipFill>
        <p:spPr>
          <a:xfrm>
            <a:off x="7277345" y="4366140"/>
            <a:ext cx="1378423" cy="15878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650" y="4026082"/>
            <a:ext cx="4120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Two</a:t>
            </a:r>
            <a:r>
              <a:rPr lang="en-GB" sz="2200" dirty="0"/>
              <a:t> (or more!)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One</a:t>
            </a:r>
            <a:r>
              <a:rPr lang="en-GB" sz="2200" dirty="0"/>
              <a:t> common index variable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656" y="5405418"/>
            <a:ext cx="2447925" cy="46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656" y="4913895"/>
            <a:ext cx="616884" cy="354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1098" y="6291632"/>
            <a:ext cx="2857500" cy="381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68059" y="6273738"/>
            <a:ext cx="2762250" cy="4191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73" y="740331"/>
            <a:ext cx="2655372" cy="60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79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4034"/>
          </a:xfrm>
        </p:spPr>
        <p:txBody>
          <a:bodyPr>
            <a:normAutofit/>
          </a:bodyPr>
          <a:lstStyle/>
          <a:p>
            <a:r>
              <a:rPr lang="en-US" sz="2800" b="1" dirty="0"/>
              <a:t>Boolean Operators	</a:t>
            </a:r>
          </a:p>
        </p:txBody>
      </p:sp>
      <p:pic>
        <p:nvPicPr>
          <p:cNvPr id="4098" name="Picture 2" descr="http://upload.wikimedia.org/wikipedia/commons/thumb/6/6c/George_Boole.jpg/200px-George_Boo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365126"/>
            <a:ext cx="1905000" cy="233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3505200"/>
            <a:ext cx="6248400" cy="2438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i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67639" y="1021080"/>
            <a:ext cx="8595361" cy="2743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Named after 19</a:t>
            </a:r>
            <a:r>
              <a:rPr lang="en-US" sz="2200" baseline="30000" dirty="0"/>
              <a:t>th</a:t>
            </a:r>
            <a:r>
              <a:rPr lang="en-US" sz="2200" dirty="0"/>
              <a:t> century English</a:t>
            </a:r>
            <a:br>
              <a:rPr lang="en-US" sz="2200" dirty="0"/>
            </a:br>
            <a:r>
              <a:rPr lang="en-US" sz="2200" dirty="0"/>
              <a:t>mathematician George Boole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Boolean operators result in either </a:t>
            </a:r>
            <a:r>
              <a:rPr lang="en-US" sz="2200" i="1" dirty="0"/>
              <a:t>true </a:t>
            </a:r>
            <a:r>
              <a:rPr lang="en-US" sz="2200" dirty="0"/>
              <a:t>or </a:t>
            </a:r>
            <a:br>
              <a:rPr lang="en-US" sz="2200" dirty="0"/>
            </a:br>
            <a:r>
              <a:rPr lang="en-US" sz="2200" i="1" dirty="0"/>
              <a:t>false </a:t>
            </a:r>
            <a:r>
              <a:rPr lang="en-US" sz="2200" dirty="0"/>
              <a:t>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Whenever you see a hexagon-shaped block in </a:t>
            </a:r>
            <a:br>
              <a:rPr lang="en-US" sz="2200" dirty="0"/>
            </a:br>
            <a:r>
              <a:rPr lang="en-US" sz="2200" dirty="0"/>
              <a:t>Scratch it means that you can use a Boolean operator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Boolean expressions can be combined in certain ways</a:t>
            </a:r>
          </a:p>
          <a:p>
            <a:pPr lvl="1"/>
            <a:r>
              <a:rPr lang="en-US" sz="2200" dirty="0"/>
              <a:t>An </a:t>
            </a:r>
            <a:r>
              <a:rPr lang="en-US" sz="2200" i="1" dirty="0"/>
              <a:t>and</a:t>
            </a:r>
            <a:r>
              <a:rPr lang="en-US" sz="2200" dirty="0"/>
              <a:t> operator is true when </a:t>
            </a:r>
            <a:r>
              <a:rPr lang="en-US" sz="2200" i="1" dirty="0"/>
              <a:t>both</a:t>
            </a:r>
            <a:r>
              <a:rPr lang="en-US" sz="2200" dirty="0"/>
              <a:t> parts are true</a:t>
            </a:r>
          </a:p>
          <a:p>
            <a:pPr lvl="1"/>
            <a:r>
              <a:rPr lang="en-US" sz="2200" dirty="0"/>
              <a:t>An </a:t>
            </a:r>
            <a:r>
              <a:rPr lang="en-US" sz="2200" i="1" dirty="0"/>
              <a:t>or </a:t>
            </a:r>
            <a:r>
              <a:rPr lang="en-US" sz="2200" dirty="0"/>
              <a:t>operator is true is when </a:t>
            </a:r>
            <a:r>
              <a:rPr lang="en-US" sz="2200" i="1" dirty="0"/>
              <a:t>either</a:t>
            </a:r>
            <a:r>
              <a:rPr lang="en-US" sz="2200" dirty="0"/>
              <a:t> part is true</a:t>
            </a:r>
          </a:p>
          <a:p>
            <a:pPr lvl="1"/>
            <a:r>
              <a:rPr lang="en-US" sz="2200" dirty="0"/>
              <a:t>A </a:t>
            </a:r>
            <a:r>
              <a:rPr lang="en-US" sz="2200" i="1" dirty="0"/>
              <a:t>not </a:t>
            </a:r>
            <a:r>
              <a:rPr lang="en-US" sz="2200" dirty="0"/>
              <a:t>operator is true when the blocks inside are false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03" y="3505200"/>
            <a:ext cx="3310977" cy="140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94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7652</TotalTime>
  <Words>971</Words>
  <Application>Microsoft Office PowerPoint</Application>
  <PresentationFormat>On-screen Show (4:3)</PresentationFormat>
  <Paragraphs>150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 3</vt:lpstr>
      <vt:lpstr>Verdana</vt:lpstr>
      <vt:lpstr>Office Theme</vt:lpstr>
      <vt:lpstr>Document</vt:lpstr>
      <vt:lpstr>EDUC2323 Computer Programming as a Tool for Learning</vt:lpstr>
      <vt:lpstr>Plan</vt:lpstr>
      <vt:lpstr>Scratch Demo Projects (20 mins ish)</vt:lpstr>
      <vt:lpstr>From numerical variables to strings, to lists</vt:lpstr>
      <vt:lpstr>Lists</vt:lpstr>
      <vt:lpstr>Lists</vt:lpstr>
      <vt:lpstr>Slide 7</vt:lpstr>
      <vt:lpstr>Other useful list-related blocks</vt:lpstr>
      <vt:lpstr>Boolean Operators </vt:lpstr>
      <vt:lpstr>AND?????? </vt:lpstr>
      <vt:lpstr>Slide 11</vt:lpstr>
      <vt:lpstr>OR????</vt:lpstr>
      <vt:lpstr>Slide 13</vt:lpstr>
      <vt:lpstr>Let’s Look at the Demo Projects</vt:lpstr>
      <vt:lpstr>Lists task: Fortune Teller Game</vt:lpstr>
      <vt:lpstr>Examples of past, successful practical projects</vt:lpstr>
    </vt:vector>
  </TitlesOfParts>
  <Company>Luton Sixth Form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EDUC2323 Computer Programming as a Tool for Learning</dc:title>
  <dc:creator>Review</dc:creator>
  <cp:lastModifiedBy>Matthew Dean</cp:lastModifiedBy>
  <cp:revision>192</cp:revision>
  <dcterms:created xsi:type="dcterms:W3CDTF">2014-11-10T06:41:28Z</dcterms:created>
  <dcterms:modified xsi:type="dcterms:W3CDTF">2019-09-13T09:12:52Z</dcterms:modified>
</cp:coreProperties>
</file>